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1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2C5A"/>
    <a:srgbClr val="BD658D"/>
    <a:srgbClr val="C126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853B-008A-42AA-B858-BDF25E90CA76}" type="datetimeFigureOut">
              <a:rPr lang="es-CL" smtClean="0"/>
              <a:t>17-09-2026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1BCF7-4480-4C5D-8812-942634CB195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8473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853B-008A-42AA-B858-BDF25E90CA76}" type="datetimeFigureOut">
              <a:rPr lang="es-CL" smtClean="0"/>
              <a:t>17-09-2026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1BCF7-4480-4C5D-8812-942634CB195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4778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853B-008A-42AA-B858-BDF25E90CA76}" type="datetimeFigureOut">
              <a:rPr lang="es-CL" smtClean="0"/>
              <a:t>17-09-2026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1BCF7-4480-4C5D-8812-942634CB195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12617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853B-008A-42AA-B858-BDF25E90CA76}" type="datetimeFigureOut">
              <a:rPr lang="es-CL" smtClean="0"/>
              <a:t>17-09-2026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1BCF7-4480-4C5D-8812-942634CB195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98175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853B-008A-42AA-B858-BDF25E90CA76}" type="datetimeFigureOut">
              <a:rPr lang="es-CL" smtClean="0"/>
              <a:t>17-09-2026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1BCF7-4480-4C5D-8812-942634CB195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63829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853B-008A-42AA-B858-BDF25E90CA76}" type="datetimeFigureOut">
              <a:rPr lang="es-CL" smtClean="0"/>
              <a:t>17-09-2026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1BCF7-4480-4C5D-8812-942634CB195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4115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853B-008A-42AA-B858-BDF25E90CA76}" type="datetimeFigureOut">
              <a:rPr lang="es-CL" smtClean="0"/>
              <a:t>17-09-2026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1BCF7-4480-4C5D-8812-942634CB195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2040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853B-008A-42AA-B858-BDF25E90CA76}" type="datetimeFigureOut">
              <a:rPr lang="es-CL" smtClean="0"/>
              <a:t>17-09-2026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1BCF7-4480-4C5D-8812-942634CB195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81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853B-008A-42AA-B858-BDF25E90CA76}" type="datetimeFigureOut">
              <a:rPr lang="es-CL" smtClean="0"/>
              <a:t>17-09-2026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1BCF7-4480-4C5D-8812-942634CB195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8315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853B-008A-42AA-B858-BDF25E90CA76}" type="datetimeFigureOut">
              <a:rPr lang="es-CL" smtClean="0"/>
              <a:t>17-09-2026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1BCF7-4480-4C5D-8812-942634CB195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25847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853B-008A-42AA-B858-BDF25E90CA76}" type="datetimeFigureOut">
              <a:rPr lang="es-CL" smtClean="0"/>
              <a:t>17-09-2026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1BCF7-4480-4C5D-8812-942634CB195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51441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 dirty="0"/>
              <a:t>Drag and Drop image</a:t>
            </a:r>
          </a:p>
        </p:txBody>
      </p:sp>
    </p:spTree>
    <p:extLst>
      <p:ext uri="{BB962C8B-B14F-4D97-AF65-F5344CB8AC3E}">
        <p14:creationId xmlns:p14="http://schemas.microsoft.com/office/powerpoint/2010/main" val="2014249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 smtClean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 smtClean="0"/>
              <a:t>Drag &amp; Drop Image</a:t>
            </a:r>
            <a:endParaRPr lang="en-US" dirty="0"/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5206448" y="990269"/>
            <a:ext cx="6414052" cy="243873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90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2C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A853B-008A-42AA-B858-BDF25E90CA76}" type="datetimeFigureOut">
              <a:rPr lang="es-CL" smtClean="0"/>
              <a:t>17-09-2026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1BCF7-4480-4C5D-8812-942634CB195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9757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png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png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.png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762586"/>
              </p:ext>
            </p:extLst>
          </p:nvPr>
        </p:nvGraphicFramePr>
        <p:xfrm>
          <a:off x="17862" y="0"/>
          <a:ext cx="12188326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r:id="rId3" imgW="5852160" imgH="3291840" progId="">
                  <p:embed/>
                </p:oleObj>
              </mc:Choice>
              <mc:Fallback>
                <p:oleObj r:id="rId3" imgW="5852160" imgH="32918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862" y="0"/>
                        <a:ext cx="12188326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3505971" y="3429000"/>
            <a:ext cx="5743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Montserrat SemiBold" panose="00000700000000000000" pitchFamily="50" charset="0"/>
              </a:rPr>
              <a:t>Rosen is a Chilean multinational company dedicated to the manufacture of mattresses founded in 1958, it markets its products in 11 Latin American countries.</a:t>
            </a:r>
            <a:endParaRPr lang="es-CL" dirty="0">
              <a:solidFill>
                <a:schemeClr val="bg1"/>
              </a:solidFill>
              <a:latin typeface="Montserrat SemiBold" panose="00000700000000000000" pitchFamily="50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523" y="2274955"/>
            <a:ext cx="5791200" cy="91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05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372465" y="1435510"/>
            <a:ext cx="5525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latin typeface="Montserrat ExtraBold" panose="00000900000000000000" pitchFamily="50" charset="0"/>
              </a:rPr>
              <a:t>INSIGHT </a:t>
            </a:r>
            <a:endParaRPr lang="es-CL" dirty="0">
              <a:solidFill>
                <a:schemeClr val="bg1"/>
              </a:solidFill>
              <a:latin typeface="Montserrat ExtraBold" panose="00000900000000000000" pitchFamily="50" charset="0"/>
            </a:endParaRP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47181"/>
              </p:ext>
            </p:extLst>
          </p:nvPr>
        </p:nvGraphicFramePr>
        <p:xfrm>
          <a:off x="0" y="0"/>
          <a:ext cx="12192000" cy="685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r:id="rId3" imgW="5852160" imgH="3291840" progId="">
                  <p:embed/>
                </p:oleObj>
              </mc:Choice>
              <mc:Fallback>
                <p:oleObj r:id="rId3" imgW="5852160" imgH="32918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9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6335677"/>
            <a:ext cx="1835698" cy="29126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454013" y="2099032"/>
            <a:ext cx="59190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u="sng" dirty="0" smtClean="0">
                <a:solidFill>
                  <a:schemeClr val="bg1"/>
                </a:solidFill>
                <a:latin typeface="Montserrat ExtraBold" panose="00000900000000000000" pitchFamily="50" charset="0"/>
              </a:rPr>
              <a:t>INSIGHT </a:t>
            </a:r>
            <a:endParaRPr lang="es-CL" sz="5400" u="sng" dirty="0">
              <a:solidFill>
                <a:schemeClr val="bg1"/>
              </a:solidFill>
              <a:latin typeface="Montserrat ExtraBold" panose="00000900000000000000" pitchFamily="50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854246" y="3070330"/>
            <a:ext cx="494562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 smtClean="0">
                <a:solidFill>
                  <a:schemeClr val="bg1"/>
                </a:solidFill>
                <a:latin typeface="Montserrat Alternates" panose="00000500000000000000" pitchFamily="50" charset="0"/>
              </a:rPr>
              <a:t>“A </a:t>
            </a:r>
            <a:r>
              <a:rPr lang="es-CL" sz="3200" dirty="0" err="1">
                <a:solidFill>
                  <a:schemeClr val="bg1"/>
                </a:solidFill>
                <a:latin typeface="Montserrat Alternates" panose="00000500000000000000" pitchFamily="50" charset="0"/>
              </a:rPr>
              <a:t>mattress</a:t>
            </a:r>
            <a:r>
              <a:rPr lang="es-CL" sz="3200" dirty="0">
                <a:solidFill>
                  <a:schemeClr val="bg1"/>
                </a:solidFill>
                <a:latin typeface="Montserrat Alternates" panose="00000500000000000000" pitchFamily="50" charset="0"/>
              </a:rPr>
              <a:t> </a:t>
            </a:r>
            <a:r>
              <a:rPr lang="es-CL" sz="3200" dirty="0" err="1">
                <a:solidFill>
                  <a:schemeClr val="bg1"/>
                </a:solidFill>
                <a:latin typeface="Montserrat Alternates" panose="00000500000000000000" pitchFamily="50" charset="0"/>
              </a:rPr>
              <a:t>improves</a:t>
            </a:r>
            <a:r>
              <a:rPr lang="es-CL" sz="3200" dirty="0">
                <a:solidFill>
                  <a:schemeClr val="bg1"/>
                </a:solidFill>
                <a:latin typeface="Montserrat Alternates" panose="00000500000000000000" pitchFamily="50" charset="0"/>
              </a:rPr>
              <a:t> </a:t>
            </a:r>
            <a:r>
              <a:rPr lang="es-CL" sz="3200" dirty="0" err="1">
                <a:solidFill>
                  <a:schemeClr val="bg1"/>
                </a:solidFill>
                <a:latin typeface="Montserrat Alternates" panose="00000500000000000000" pitchFamily="50" charset="0"/>
              </a:rPr>
              <a:t>your</a:t>
            </a:r>
            <a:r>
              <a:rPr lang="es-CL" sz="3200" dirty="0">
                <a:solidFill>
                  <a:schemeClr val="bg1"/>
                </a:solidFill>
                <a:latin typeface="Montserrat Alternates" panose="00000500000000000000" pitchFamily="50" charset="0"/>
              </a:rPr>
              <a:t> place to </a:t>
            </a:r>
            <a:r>
              <a:rPr lang="es-CL" sz="3200" dirty="0" err="1" smtClean="0">
                <a:solidFill>
                  <a:schemeClr val="bg1"/>
                </a:solidFill>
                <a:latin typeface="Montserrat Alternates" panose="00000500000000000000" pitchFamily="50" charset="0"/>
              </a:rPr>
              <a:t>dream</a:t>
            </a:r>
            <a:r>
              <a:rPr lang="es-CL" sz="3200" dirty="0" smtClean="0">
                <a:solidFill>
                  <a:schemeClr val="bg1"/>
                </a:solidFill>
                <a:latin typeface="Montserrat Alternates" panose="00000500000000000000" pitchFamily="50" charset="0"/>
              </a:rPr>
              <a:t>”</a:t>
            </a:r>
            <a:endParaRPr lang="es-CL" dirty="0">
              <a:solidFill>
                <a:schemeClr val="bg1"/>
              </a:solidFill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3788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377327"/>
              </p:ext>
            </p:extLst>
          </p:nvPr>
        </p:nvGraphicFramePr>
        <p:xfrm>
          <a:off x="0" y="0"/>
          <a:ext cx="12188326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r:id="rId3" imgW="5852160" imgH="3291840" progId="">
                  <p:embed/>
                </p:oleObj>
              </mc:Choice>
              <mc:Fallback>
                <p:oleObj r:id="rId3" imgW="5852160" imgH="32918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88326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6335677"/>
            <a:ext cx="1835698" cy="29126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191432" y="2089199"/>
            <a:ext cx="59190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u="sng" dirty="0" smtClean="0">
                <a:solidFill>
                  <a:schemeClr val="bg1"/>
                </a:solidFill>
                <a:latin typeface="Montserrat ExtraBold" panose="00000900000000000000" pitchFamily="50" charset="0"/>
              </a:rPr>
              <a:t>IDEA </a:t>
            </a:r>
            <a:endParaRPr lang="es-CL" sz="5400" u="sng" dirty="0">
              <a:solidFill>
                <a:schemeClr val="bg1"/>
              </a:solidFill>
              <a:latin typeface="Montserrat ExtraBold" panose="00000900000000000000" pitchFamily="50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234812" y="3189510"/>
            <a:ext cx="61943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The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idea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is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to to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highlight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the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dreams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that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people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could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have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,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through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the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mattresses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in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order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to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demonstrate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the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good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quality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of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the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 </a:t>
            </a:r>
            <a:r>
              <a:rPr lang="es-CL" dirty="0" err="1">
                <a:solidFill>
                  <a:schemeClr val="bg1"/>
                </a:solidFill>
                <a:latin typeface="Montserrat Alternates Medium" panose="00000600000000000000" pitchFamily="50" charset="0"/>
              </a:rPr>
              <a:t>product</a:t>
            </a:r>
            <a:r>
              <a:rPr lang="es-CL" dirty="0">
                <a:solidFill>
                  <a:schemeClr val="bg1"/>
                </a:solidFill>
                <a:latin typeface="Montserrat Alternates Medium" panose="00000600000000000000" pitchFamily="50" charset="0"/>
              </a:rPr>
              <a:t>.</a:t>
            </a:r>
          </a:p>
          <a:p>
            <a:endParaRPr lang="es-CL" dirty="0">
              <a:solidFill>
                <a:schemeClr val="bg1"/>
              </a:solidFill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45076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12141" y="3093309"/>
            <a:ext cx="7238977" cy="53739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Butler Medium" charset="0"/>
                <a:ea typeface="Butler Medium" charset="0"/>
                <a:cs typeface="Butler Medium" charset="0"/>
              </a:defRPr>
            </a:lvl1pPr>
          </a:lstStyle>
          <a:p>
            <a:r>
              <a:rPr lang="en-US" sz="3200" dirty="0">
                <a:solidFill>
                  <a:srgbClr val="511261"/>
                </a:solidFill>
                <a:latin typeface="+mj-lt"/>
              </a:rPr>
              <a:t>PIEZAS</a:t>
            </a:r>
          </a:p>
        </p:txBody>
      </p:sp>
      <p:pic>
        <p:nvPicPr>
          <p:cNvPr id="11" name="Marcador de posición de imagen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3"/>
          <p:cNvSpPr/>
          <p:nvPr/>
        </p:nvSpPr>
        <p:spPr>
          <a:xfrm>
            <a:off x="1712739" y="2813990"/>
            <a:ext cx="8766522" cy="1230020"/>
          </a:xfrm>
          <a:prstGeom prst="rect">
            <a:avLst/>
          </a:prstGeom>
          <a:solidFill>
            <a:srgbClr val="E32C5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347655" y="3069619"/>
            <a:ext cx="3283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Montserrat SemiBold" panose="00000700000000000000" pitchFamily="50" charset="0"/>
              </a:rPr>
              <a:t>HEADLINE</a:t>
            </a:r>
            <a:r>
              <a:rPr lang="es-ES" dirty="0" smtClean="0"/>
              <a:t> </a:t>
            </a:r>
            <a:endParaRPr lang="es-CL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6335677"/>
            <a:ext cx="1835698" cy="29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44" y="145025"/>
            <a:ext cx="10058400" cy="67129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6335677"/>
            <a:ext cx="1835698" cy="29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719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5543613"/>
              </p:ext>
            </p:extLst>
          </p:nvPr>
        </p:nvGraphicFramePr>
        <p:xfrm>
          <a:off x="1837352" y="646060"/>
          <a:ext cx="8558212" cy="566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r:id="rId3" imgW="8558640" imgH="5663160" progId="">
                  <p:embed/>
                </p:oleObj>
              </mc:Choice>
              <mc:Fallback>
                <p:oleObj r:id="rId3" imgW="8558640" imgH="56631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37352" y="646060"/>
                        <a:ext cx="8558212" cy="5662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6335677"/>
            <a:ext cx="1835698" cy="29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88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51" y="68826"/>
            <a:ext cx="10058400" cy="67056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6335677"/>
            <a:ext cx="1835698" cy="29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867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6604404"/>
              </p:ext>
            </p:extLst>
          </p:nvPr>
        </p:nvGraphicFramePr>
        <p:xfrm>
          <a:off x="1817688" y="596900"/>
          <a:ext cx="8558212" cy="566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r:id="rId3" imgW="8558640" imgH="5663160" progId="">
                  <p:embed/>
                </p:oleObj>
              </mc:Choice>
              <mc:Fallback>
                <p:oleObj r:id="rId3" imgW="8558640" imgH="56631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17688" y="596900"/>
                        <a:ext cx="8558212" cy="5662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6335677"/>
            <a:ext cx="1835698" cy="29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944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6335677"/>
            <a:ext cx="1835698" cy="2912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050" y="189239"/>
            <a:ext cx="8478324" cy="643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51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595" y="296390"/>
            <a:ext cx="7842077" cy="631710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6335677"/>
            <a:ext cx="1835698" cy="29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378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12141" y="3093309"/>
            <a:ext cx="7238977" cy="53739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Butler Medium" charset="0"/>
                <a:ea typeface="Butler Medium" charset="0"/>
                <a:cs typeface="Butler Medium" charset="0"/>
              </a:defRPr>
            </a:lvl1pPr>
          </a:lstStyle>
          <a:p>
            <a:r>
              <a:rPr lang="en-US" sz="3200" dirty="0">
                <a:solidFill>
                  <a:srgbClr val="511261"/>
                </a:solidFill>
                <a:latin typeface="+mj-lt"/>
              </a:rPr>
              <a:t>PIEZAS</a:t>
            </a:r>
          </a:p>
        </p:txBody>
      </p:sp>
      <p:pic>
        <p:nvPicPr>
          <p:cNvPr id="11" name="Marcador de posición de imagen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3"/>
          <p:cNvSpPr/>
          <p:nvPr/>
        </p:nvSpPr>
        <p:spPr>
          <a:xfrm>
            <a:off x="1712739" y="2813990"/>
            <a:ext cx="8766522" cy="1230020"/>
          </a:xfrm>
          <a:prstGeom prst="rect">
            <a:avLst/>
          </a:prstGeom>
          <a:solidFill>
            <a:srgbClr val="E32C5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347655" y="3069619"/>
            <a:ext cx="3283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Montserrat SemiBold" panose="00000700000000000000" pitchFamily="50" charset="0"/>
              </a:rPr>
              <a:t>LONG COPY</a:t>
            </a:r>
            <a:r>
              <a:rPr lang="es-ES" dirty="0" smtClean="0"/>
              <a:t> </a:t>
            </a:r>
            <a:endParaRPr lang="es-CL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6335677"/>
            <a:ext cx="1835698" cy="29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78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0" t="10572" r="15134" b="4696"/>
          <a:stretch/>
        </p:blipFill>
        <p:spPr>
          <a:xfrm>
            <a:off x="2807208" y="349070"/>
            <a:ext cx="6784848" cy="613223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6335677"/>
            <a:ext cx="1835698" cy="29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50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12141" y="3093309"/>
            <a:ext cx="7238977" cy="53739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Butler Medium" charset="0"/>
                <a:ea typeface="Butler Medium" charset="0"/>
                <a:cs typeface="Butler Medium" charset="0"/>
              </a:defRPr>
            </a:lvl1pPr>
          </a:lstStyle>
          <a:p>
            <a:r>
              <a:rPr lang="en-US" sz="3200" dirty="0">
                <a:solidFill>
                  <a:srgbClr val="511261"/>
                </a:solidFill>
                <a:latin typeface="+mj-lt"/>
              </a:rPr>
              <a:t>PIEZAS</a:t>
            </a:r>
          </a:p>
        </p:txBody>
      </p:sp>
      <p:pic>
        <p:nvPicPr>
          <p:cNvPr id="11" name="Marcador de posición de imagen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3"/>
          <p:cNvSpPr/>
          <p:nvPr/>
        </p:nvSpPr>
        <p:spPr>
          <a:xfrm>
            <a:off x="1712739" y="2813990"/>
            <a:ext cx="8766522" cy="1230020"/>
          </a:xfrm>
          <a:prstGeom prst="rect">
            <a:avLst/>
          </a:prstGeom>
          <a:solidFill>
            <a:srgbClr val="E32C5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347655" y="3069619"/>
            <a:ext cx="3283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err="1" smtClean="0">
                <a:solidFill>
                  <a:schemeClr val="bg1"/>
                </a:solidFill>
                <a:latin typeface="Montserrat SemiBold" panose="00000700000000000000" pitchFamily="50" charset="0"/>
              </a:rPr>
              <a:t>Treatment</a:t>
            </a:r>
            <a:r>
              <a:rPr lang="es-ES" sz="3200" dirty="0" smtClean="0">
                <a:solidFill>
                  <a:schemeClr val="bg1"/>
                </a:solidFill>
                <a:latin typeface="Montserrat SemiBold" panose="00000700000000000000" pitchFamily="50" charset="0"/>
              </a:rPr>
              <a:t> </a:t>
            </a:r>
            <a:endParaRPr lang="es-CL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6335677"/>
            <a:ext cx="1835698" cy="29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1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Qué pasa con la Copa cuando una selección la gana 3 veces | ¿Se la queda la  Selección argentina? | Página|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02" b="5062"/>
          <a:stretch/>
        </p:blipFill>
        <p:spPr bwMode="auto">
          <a:xfrm>
            <a:off x="0" y="0"/>
            <a:ext cx="12203686" cy="691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5047488" y="2963318"/>
            <a:ext cx="7726680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[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Crowd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can be Heard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cheering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]</a:t>
            </a:r>
            <a:endParaRPr lang="es-ES" sz="1100" dirty="0">
              <a:solidFill>
                <a:srgbClr val="FFC000"/>
              </a:solidFill>
              <a:latin typeface="Montserrat Light" panose="00000400000000000000" pitchFamily="50" charset="0"/>
            </a:endParaRPr>
          </a:p>
          <a:p>
            <a:pPr algn="ctr">
              <a:lnSpc>
                <a:spcPct val="150000"/>
              </a:lnSpc>
            </a:pP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[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The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scene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begins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with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a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man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holding and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kissing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the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world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cup]  </a:t>
            </a:r>
          </a:p>
          <a:p>
            <a:pPr algn="ctr">
              <a:lnSpc>
                <a:spcPct val="150000"/>
              </a:lnSpc>
            </a:pP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Narrator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: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Anything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is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posible….</a:t>
            </a:r>
            <a:endParaRPr lang="es-CL" sz="1100" dirty="0">
              <a:solidFill>
                <a:srgbClr val="FFC000"/>
              </a:solidFill>
              <a:latin typeface="Montserrat Light" panose="000004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64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84845"/>
              </p:ext>
            </p:extLst>
          </p:nvPr>
        </p:nvGraphicFramePr>
        <p:xfrm>
          <a:off x="-1" y="0"/>
          <a:ext cx="12192001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r:id="rId3" imgW="16126920" imgH="9142560" progId="">
                  <p:embed/>
                </p:oleObj>
              </mc:Choice>
              <mc:Fallback>
                <p:oleObj r:id="rId3" imgW="16126920" imgH="91425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0"/>
                        <a:ext cx="12192001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5458968" y="2425888"/>
            <a:ext cx="7726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[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Scene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changes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to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another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stage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[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applause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can be Heard]</a:t>
            </a:r>
          </a:p>
          <a:p>
            <a:pPr algn="ctr">
              <a:lnSpc>
                <a:spcPct val="150000"/>
              </a:lnSpc>
            </a:pP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[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The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same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man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is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seen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smiling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, holding a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giant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check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for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a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million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dollars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Narrator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: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Anything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can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happen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… </a:t>
            </a:r>
            <a:endParaRPr lang="es-CL" sz="1100" dirty="0">
              <a:solidFill>
                <a:srgbClr val="FFC000"/>
              </a:solidFill>
              <a:latin typeface="Montserrat Light" panose="000004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97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12858" r="100" b="3024"/>
          <a:stretch/>
        </p:blipFill>
        <p:spPr>
          <a:xfrm>
            <a:off x="-51816" y="0"/>
            <a:ext cx="12243816" cy="686714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532120" y="2499040"/>
            <a:ext cx="7726680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[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The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scene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is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changeg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again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[</a:t>
            </a:r>
            <a:r>
              <a:rPr lang="en-US" sz="1100" dirty="0">
                <a:solidFill>
                  <a:srgbClr val="FFC000"/>
                </a:solidFill>
                <a:latin typeface="Montserrat Light" panose="00000400000000000000" pitchFamily="50" charset="0"/>
              </a:rPr>
              <a:t>T</a:t>
            </a:r>
            <a:r>
              <a:rPr lang="en-U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he </a:t>
            </a:r>
            <a:r>
              <a:rPr lang="en-US" sz="1100" dirty="0">
                <a:solidFill>
                  <a:srgbClr val="FFC000"/>
                </a:solidFill>
                <a:latin typeface="Montserrat Light" panose="00000400000000000000" pitchFamily="50" charset="0"/>
              </a:rPr>
              <a:t>same man is shown in a royal court being made king of E</a:t>
            </a:r>
            <a:r>
              <a:rPr lang="en-U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ngland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Narrator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: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Everything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can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become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true… </a:t>
            </a:r>
            <a:endParaRPr lang="es-CL" sz="1100" dirty="0">
              <a:solidFill>
                <a:srgbClr val="FFC000"/>
              </a:solidFill>
              <a:latin typeface="Montserrat Light" panose="000004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02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5" r="400" b="5054"/>
          <a:stretch/>
        </p:blipFill>
        <p:spPr>
          <a:xfrm>
            <a:off x="0" y="1"/>
            <a:ext cx="12192000" cy="683971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532120" y="2499040"/>
            <a:ext cx="7726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[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The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scene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changes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again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[</a:t>
            </a:r>
            <a:r>
              <a:rPr lang="en-US" sz="1100" dirty="0">
                <a:solidFill>
                  <a:srgbClr val="FFC000"/>
                </a:solidFill>
                <a:latin typeface="Montserrat Light" panose="00000400000000000000" pitchFamily="50" charset="0"/>
              </a:rPr>
              <a:t>T</a:t>
            </a:r>
            <a:r>
              <a:rPr lang="en-U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he man </a:t>
            </a:r>
            <a:r>
              <a:rPr lang="en-US" sz="1100" dirty="0">
                <a:solidFill>
                  <a:srgbClr val="FFC000"/>
                </a:solidFill>
                <a:latin typeface="Montserrat Light" panose="00000400000000000000" pitchFamily="50" charset="0"/>
              </a:rPr>
              <a:t>is </a:t>
            </a:r>
            <a:r>
              <a:rPr lang="en-U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seen sleeping on a bed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[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Camara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zooms  in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on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the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happy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face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of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the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man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Narrator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: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If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you’re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in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the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right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place, </a:t>
            </a:r>
            <a:r>
              <a:rPr lang="es-ES" sz="1100" dirty="0" err="1" smtClean="0">
                <a:solidFill>
                  <a:srgbClr val="FFC000"/>
                </a:solidFill>
                <a:latin typeface="Montserrat Light" panose="00000400000000000000" pitchFamily="50" charset="0"/>
              </a:rPr>
              <a:t>mattresse</a:t>
            </a:r>
            <a:r>
              <a:rPr lang="es-ES" sz="1100" dirty="0" smtClean="0">
                <a:solidFill>
                  <a:srgbClr val="FFC000"/>
                </a:solidFill>
                <a:latin typeface="Montserrat Light" panose="00000400000000000000" pitchFamily="50" charset="0"/>
              </a:rPr>
              <a:t> Rosen</a:t>
            </a:r>
            <a:endParaRPr lang="es-CL" sz="1100" dirty="0">
              <a:solidFill>
                <a:srgbClr val="FFC000"/>
              </a:solidFill>
              <a:latin typeface="Montserrat Light" panose="000004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12141" y="3093309"/>
            <a:ext cx="7238977" cy="53739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Butler Medium" charset="0"/>
                <a:ea typeface="Butler Medium" charset="0"/>
                <a:cs typeface="Butler Medium" charset="0"/>
              </a:defRPr>
            </a:lvl1pPr>
          </a:lstStyle>
          <a:p>
            <a:r>
              <a:rPr lang="en-US" sz="3200" dirty="0">
                <a:solidFill>
                  <a:srgbClr val="511261"/>
                </a:solidFill>
                <a:latin typeface="+mj-lt"/>
              </a:rPr>
              <a:t>PIEZAS</a:t>
            </a:r>
          </a:p>
        </p:txBody>
      </p:sp>
      <p:pic>
        <p:nvPicPr>
          <p:cNvPr id="11" name="Marcador de posición de imagen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Rectangle 3"/>
          <p:cNvSpPr/>
          <p:nvPr/>
        </p:nvSpPr>
        <p:spPr>
          <a:xfrm>
            <a:off x="1712739" y="2813990"/>
            <a:ext cx="8766522" cy="1230020"/>
          </a:xfrm>
          <a:prstGeom prst="rect">
            <a:avLst/>
          </a:prstGeom>
          <a:solidFill>
            <a:srgbClr val="E32C5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347654" y="3069619"/>
            <a:ext cx="4406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Montserrat SemiBold" panose="00000700000000000000" pitchFamily="50" charset="0"/>
              </a:rPr>
              <a:t>Digital </a:t>
            </a:r>
            <a:r>
              <a:rPr lang="es-ES" sz="3200" dirty="0" err="1" smtClean="0">
                <a:solidFill>
                  <a:schemeClr val="bg1"/>
                </a:solidFill>
                <a:latin typeface="Montserrat SemiBold" panose="00000700000000000000" pitchFamily="50" charset="0"/>
              </a:rPr>
              <a:t>activation</a:t>
            </a:r>
            <a:r>
              <a:rPr lang="es-ES" sz="3200" dirty="0" smtClean="0">
                <a:solidFill>
                  <a:schemeClr val="bg1"/>
                </a:solidFill>
                <a:latin typeface="Montserrat SemiBold" panose="00000700000000000000" pitchFamily="50" charset="0"/>
              </a:rPr>
              <a:t> </a:t>
            </a:r>
            <a:endParaRPr lang="es-CL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6335677"/>
            <a:ext cx="1835698" cy="29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93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082110" y="3404286"/>
            <a:ext cx="3855780" cy="22544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1200" dirty="0" smtClean="0">
                <a:solidFill>
                  <a:schemeClr val="bg1"/>
                </a:solidFill>
                <a:latin typeface="Montserrat ExtraBold" panose="00000900000000000000" pitchFamily="50" charset="0"/>
              </a:rPr>
              <a:t>EVERYTHING YOU DREAM WILL COME TRUE</a:t>
            </a:r>
            <a:endParaRPr lang="en-US" sz="1200" dirty="0">
              <a:solidFill>
                <a:schemeClr val="bg1"/>
              </a:solidFill>
              <a:latin typeface="Montserrat ExtraBold" panose="00000900000000000000" pitchFamily="5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82109" y="3867483"/>
            <a:ext cx="3849501" cy="118801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bg1"/>
                </a:solidFill>
              </a:rPr>
              <a:t>The idea is to carry out an activation in the street where, through a mattress and a touch screen, people will be able to relax on the mattress and enter their dreams on the tablet, for example, “to be king”. Then this screen will take a photo of them and through artificial intelligence, they will be portrayed. Later the image can be downloaded and uploaded to social networks.</a:t>
            </a:r>
            <a:endParaRPr lang="en-US" sz="1000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651" y="6267937"/>
            <a:ext cx="1835698" cy="291264"/>
          </a:xfrm>
          <a:prstGeom prst="rect">
            <a:avLst/>
          </a:prstGeom>
        </p:spPr>
      </p:pic>
      <p:pic>
        <p:nvPicPr>
          <p:cNvPr id="8" name="Marcador de posición de imagen 7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/>
      </p:pic>
      <p:sp>
        <p:nvSpPr>
          <p:cNvPr id="14" name="Title 3"/>
          <p:cNvSpPr txBox="1">
            <a:spLocks/>
          </p:cNvSpPr>
          <p:nvPr/>
        </p:nvSpPr>
        <p:spPr>
          <a:xfrm>
            <a:off x="5206448" y="1078278"/>
            <a:ext cx="6414052" cy="2438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dirty="0" smtClean="0">
                <a:solidFill>
                  <a:schemeClr val="bg1"/>
                </a:solidFill>
                <a:latin typeface="Montserrat ExtraBold" panose="00000900000000000000" pitchFamily="50" charset="0"/>
              </a:rPr>
              <a:t>DREAMEKER MATRESSES</a:t>
            </a:r>
            <a:r>
              <a:rPr lang="en-US" dirty="0" smtClean="0">
                <a:solidFill>
                  <a:schemeClr val="bg1"/>
                </a:solidFill>
                <a:latin typeface="Montserrat ExtraBold" panose="00000900000000000000" pitchFamily="50" charset="0"/>
              </a:rPr>
              <a:t>.</a:t>
            </a:r>
            <a:endParaRPr lang="en-US" dirty="0">
              <a:solidFill>
                <a:schemeClr val="bg1"/>
              </a:solidFill>
              <a:latin typeface="Montserrat ExtraBold" panose="000009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93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293</Words>
  <Application>Microsoft Office PowerPoint</Application>
  <PresentationFormat>Panorámica</PresentationFormat>
  <Paragraphs>31</Paragraphs>
  <Slides>19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19</vt:i4>
      </vt:variant>
    </vt:vector>
  </HeadingPairs>
  <TitlesOfParts>
    <vt:vector size="29" baseType="lpstr">
      <vt:lpstr>Arial</vt:lpstr>
      <vt:lpstr>Butler Medium</vt:lpstr>
      <vt:lpstr>Calibri</vt:lpstr>
      <vt:lpstr>Calibri Light</vt:lpstr>
      <vt:lpstr>Montserrat Alternates</vt:lpstr>
      <vt:lpstr>Montserrat Alternates Medium</vt:lpstr>
      <vt:lpstr>Montserrat ExtraBold</vt:lpstr>
      <vt:lpstr>Montserrat Light</vt:lpstr>
      <vt:lpstr>Montserrat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derek nied</dc:creator>
  <cp:lastModifiedBy>derek nied</cp:lastModifiedBy>
  <cp:revision>29</cp:revision>
  <dcterms:created xsi:type="dcterms:W3CDTF">2023-06-06T18:44:43Z</dcterms:created>
  <dcterms:modified xsi:type="dcterms:W3CDTF">2026-09-17T13:04:17Z</dcterms:modified>
</cp:coreProperties>
</file>